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81" r:id="rId4"/>
    <p:sldId id="268" r:id="rId5"/>
    <p:sldId id="282" r:id="rId6"/>
    <p:sldId id="283" r:id="rId7"/>
    <p:sldId id="287" r:id="rId8"/>
    <p:sldId id="288" r:id="rId9"/>
    <p:sldId id="285" r:id="rId10"/>
    <p:sldId id="267" r:id="rId11"/>
    <p:sldId id="264" r:id="rId12"/>
    <p:sldId id="289" r:id="rId13"/>
    <p:sldId id="271" r:id="rId14"/>
    <p:sldId id="270" r:id="rId15"/>
    <p:sldId id="265" r:id="rId16"/>
    <p:sldId id="269" r:id="rId17"/>
    <p:sldId id="279" r:id="rId18"/>
    <p:sldId id="259" r:id="rId19"/>
    <p:sldId id="286" r:id="rId20"/>
    <p:sldId id="293" r:id="rId21"/>
    <p:sldId id="261" r:id="rId22"/>
    <p:sldId id="295" r:id="rId23"/>
    <p:sldId id="26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 autoAdjust="0"/>
    <p:restoredTop sz="90576" autoAdjust="0"/>
  </p:normalViewPr>
  <p:slideViewPr>
    <p:cSldViewPr snapToGrid="0">
      <p:cViewPr varScale="1">
        <p:scale>
          <a:sx n="80" d="100"/>
          <a:sy n="80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Dalir</c:v>
                </c:pt>
                <c:pt idx="1">
                  <c:v>V-Húnavatnssýsla</c:v>
                </c:pt>
                <c:pt idx="2">
                  <c:v>A-Húnavatnssýsla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4.63</c:v>
                </c:pt>
                <c:pt idx="1">
                  <c:v>5.46</c:v>
                </c:pt>
                <c:pt idx="2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814A-BEAD-24AF634EF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918000"/>
        <c:axId val="2145948704"/>
      </c:barChart>
      <c:catAx>
        <c:axId val="214591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45948704"/>
        <c:crosses val="autoZero"/>
        <c:auto val="1"/>
        <c:lblAlgn val="ctr"/>
        <c:lblOffset val="100"/>
        <c:noMultiLvlLbl val="0"/>
      </c:catAx>
      <c:valAx>
        <c:axId val="2145948704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459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A54B-0220-3A4A-BAB1-AB3622823622}" type="datetimeFigureOut">
              <a:rPr lang="en-IS" smtClean="0"/>
              <a:t>11/07/2023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2A7C-D8CF-4849-8BF3-5330090F9254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378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Byrja á smá forsögu.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477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Dæmi um hvernig hægt sé að nota skýrsluna.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513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noProof="0" dirty="0"/>
              <a:t>Fjölbreytt náttúra, kyrrð og ró, umhverfismál, loftgæði, ásýnd bæja og sveita, almenn umgengni, gott mannlíf og öryggi allt hluti af aðdráttarafli sveitarfélaga. </a:t>
            </a:r>
          </a:p>
          <a:p>
            <a:endParaRPr lang="is-IS" noProof="0" dirty="0"/>
          </a:p>
          <a:p>
            <a:r>
              <a:rPr lang="is-IS" noProof="0" dirty="0"/>
              <a:t>Ég hef í mínum rannsóknum einbeitt mér að mannlífs-þættinum.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7593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Stóra verkefnið sem ég vinn að í dag, byggir á fyrri rannsóknum Vífils en með nýstárlegri aðferðafræði.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0810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S" dirty="0"/>
              <a:t>Gögn úr íbúakönnun landshlutanna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15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8354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S" dirty="0"/>
              <a:t>Það blasir vi…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92A7C-D8CF-4849-8BF3-5330090F9254}" type="slidenum">
              <a:rPr lang="en-IS" smtClean="0"/>
              <a:t>16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399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, nature, highland">
            <a:extLst>
              <a:ext uri="{FF2B5EF4-FFF2-40B4-BE49-F238E27FC236}">
                <a16:creationId xmlns:a16="http://schemas.microsoft.com/office/drawing/2014/main" id="{D819586C-90AA-39AC-95AB-45A25DC0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5A6F55-BA78-C900-BC8C-01EA118C7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718" y="3786389"/>
            <a:ext cx="4400282" cy="90843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 dirty="0" err="1"/>
              <a:t>Forsíða</a:t>
            </a:r>
            <a:r>
              <a:rPr lang="en-US" dirty="0"/>
              <a:t> - </a:t>
            </a:r>
            <a:r>
              <a:rPr lang="en-US" dirty="0" err="1"/>
              <a:t>fyrirsögn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 glæra 2 -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E366B6-692B-0E82-BF34-8498993A5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61FDF5-EDC1-948A-0AA5-2CC325CD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Demi" panose="020B07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E6C461-6D46-4EFB-81CA-CF5724E51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D99AF2C-F4BD-DF5D-E3F7-BBEB74353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</a:defRPr>
            </a:lvl3pPr>
            <a:lvl4pPr>
              <a:defRPr>
                <a:solidFill>
                  <a:srgbClr val="5F6060"/>
                </a:solidFill>
              </a:defRPr>
            </a:lvl4pPr>
            <a:lvl5pPr>
              <a:defRPr>
                <a:solidFill>
                  <a:srgbClr val="5F6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21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 glæ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">
            <a:extLst>
              <a:ext uri="{FF2B5EF4-FFF2-40B4-BE49-F238E27FC236}">
                <a16:creationId xmlns:a16="http://schemas.microsoft.com/office/drawing/2014/main" id="{44437B45-40FC-D5B7-34EC-48FCBC96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A86F26-EA2A-C2B8-8239-116166D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4281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Demi" panose="020B07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DFE2D6-392B-4329-B4F3-89FF13F5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0172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55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glæ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586C-90AA-39AC-95AB-45A25DC0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5A6F55-BA78-C900-BC8C-01EA118C7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9442" y="2687994"/>
            <a:ext cx="4400282" cy="74100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 dirty="0"/>
              <a:t>Milli </a:t>
            </a:r>
            <a:r>
              <a:rPr lang="en-US" dirty="0" err="1"/>
              <a:t>glæra</a:t>
            </a:r>
            <a:r>
              <a:rPr lang="en-US" dirty="0"/>
              <a:t> - </a:t>
            </a:r>
            <a:r>
              <a:rPr lang="en-US" dirty="0" err="1"/>
              <a:t>fyrirsögn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4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 glæ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437B45-40FC-D5B7-34EC-48FCBC96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A86F26-EA2A-C2B8-8239-116166D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4281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Demi" panose="020B07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DFE2D6-392B-4329-B4F3-89FF13F5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0172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8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glæ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586C-90AA-39AC-95AB-45A25DC0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5A6F55-BA78-C900-BC8C-01EA118C7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3684" y="2684303"/>
            <a:ext cx="4400282" cy="74100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 dirty="0"/>
              <a:t>Milli </a:t>
            </a:r>
            <a:r>
              <a:rPr lang="en-US" dirty="0" err="1"/>
              <a:t>glæra</a:t>
            </a:r>
            <a:r>
              <a:rPr lang="en-US" dirty="0"/>
              <a:t> - </a:t>
            </a:r>
            <a:r>
              <a:rPr lang="en-US" dirty="0" err="1"/>
              <a:t>fyrirsögn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 glæ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437B45-40FC-D5B7-34EC-48FCBC96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A86F26-EA2A-C2B8-8239-116166D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4281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Demi" panose="020B07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DFE2D6-392B-4329-B4F3-89FF13F5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0172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9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glæ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586C-90AA-39AC-95AB-45A25DC0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5A6F55-BA78-C900-BC8C-01EA118C7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3684" y="2684303"/>
            <a:ext cx="4400282" cy="74100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 dirty="0"/>
              <a:t>Milli </a:t>
            </a:r>
            <a:r>
              <a:rPr lang="en-US" dirty="0" err="1"/>
              <a:t>glæra</a:t>
            </a:r>
            <a:r>
              <a:rPr lang="en-US" dirty="0"/>
              <a:t> - </a:t>
            </a:r>
            <a:r>
              <a:rPr lang="en-US" dirty="0" err="1"/>
              <a:t>fyrirsögn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0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 glæra 1 -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">
            <a:extLst>
              <a:ext uri="{FF2B5EF4-FFF2-40B4-BE49-F238E27FC236}">
                <a16:creationId xmlns:a16="http://schemas.microsoft.com/office/drawing/2014/main" id="{49E366B6-692B-0E82-BF34-8498993A5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61FDF5-EDC1-948A-0AA5-2CC325CD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Demi" panose="020B07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E6C461-6D46-4EFB-81CA-CF5724E51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D99AF2C-F4BD-DF5D-E3F7-BBEB74353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rgbClr val="5F6060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rgbClr val="5F6060"/>
                </a:solidFill>
              </a:defRPr>
            </a:lvl3pPr>
            <a:lvl4pPr>
              <a:defRPr>
                <a:solidFill>
                  <a:srgbClr val="5F6060"/>
                </a:solidFill>
              </a:defRPr>
            </a:lvl4pPr>
            <a:lvl5pPr>
              <a:defRPr>
                <a:solidFill>
                  <a:srgbClr val="5F6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5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glær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586C-90AA-39AC-95AB-45A25DC01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75A6F55-BA78-C900-BC8C-01EA118C7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3684" y="2684303"/>
            <a:ext cx="4400282" cy="74100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Futura PT Medium" panose="020B0602020204020303" pitchFamily="34" charset="0"/>
              </a:defRPr>
            </a:lvl1pPr>
          </a:lstStyle>
          <a:p>
            <a:r>
              <a:rPr lang="en-US" dirty="0"/>
              <a:t>Milli </a:t>
            </a:r>
            <a:r>
              <a:rPr lang="en-US" dirty="0" err="1"/>
              <a:t>glæra</a:t>
            </a:r>
            <a:r>
              <a:rPr lang="en-US" dirty="0"/>
              <a:t> - </a:t>
            </a:r>
            <a:r>
              <a:rPr lang="en-US" dirty="0" err="1"/>
              <a:t>fyrirsögn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8C473-BD56-F0EC-0409-DC32BA61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ACD5-96B1-4ECF-5BA5-3031FD55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99A01-7562-39A5-C7EE-B69CE71C6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BC36-0111-9FF5-4328-98CF7C223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76D8-DB00-9EE1-4EDC-204EFB78E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1EA4-5CAF-49B1-86AE-72A3F449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65" r:id="rId7"/>
    <p:sldLayoutId id="2147483652" r:id="rId8"/>
    <p:sldLayoutId id="2147483666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9347C7-CD53-D04A-7341-67187D523914}"/>
              </a:ext>
            </a:extLst>
          </p:cNvPr>
          <p:cNvSpPr/>
          <p:nvPr/>
        </p:nvSpPr>
        <p:spPr>
          <a:xfrm>
            <a:off x="-299542" y="6022428"/>
            <a:ext cx="8024648" cy="1450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27C2E-B240-BD14-5635-9DEBE96B3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718" y="4877123"/>
            <a:ext cx="4400282" cy="908431"/>
          </a:xfrm>
        </p:spPr>
        <p:txBody>
          <a:bodyPr>
            <a:normAutofit fontScale="90000"/>
          </a:bodyPr>
          <a:lstStyle/>
          <a:p>
            <a:r>
              <a:rPr lang="is-IS" dirty="0"/>
              <a:t>Félagssálfræði jákvæðs byggðabrags: Eru sveitarfélög hluti af sjálfsmynd Íslendinga</a:t>
            </a:r>
          </a:p>
        </p:txBody>
      </p:sp>
      <p:pic>
        <p:nvPicPr>
          <p:cNvPr id="1028" name="Picture 4" descr="Byggðastofnun">
            <a:extLst>
              <a:ext uri="{FF2B5EF4-FFF2-40B4-BE49-F238E27FC236}">
                <a16:creationId xmlns:a16="http://schemas.microsoft.com/office/drawing/2014/main" id="{E7C7CDDD-A3AC-18C6-07CC-0C180471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2" y="5178939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08883E5-5090-3394-D80F-948E9548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86" y="6213302"/>
            <a:ext cx="4165650" cy="5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A6216B-6D2E-C9A1-0CB0-72DECB68C966}"/>
              </a:ext>
            </a:extLst>
          </p:cNvPr>
          <p:cNvSpPr txBox="1">
            <a:spLocks/>
          </p:cNvSpPr>
          <p:nvPr/>
        </p:nvSpPr>
        <p:spPr>
          <a:xfrm>
            <a:off x="7791718" y="5551602"/>
            <a:ext cx="4400282" cy="908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utura PT Medium" panose="020B0602020204020303" pitchFamily="34" charset="0"/>
                <a:ea typeface="+mj-ea"/>
                <a:cs typeface="+mj-cs"/>
              </a:defRPr>
            </a:lvl1pPr>
          </a:lstStyle>
          <a:p>
            <a:r>
              <a:rPr lang="is-IS" sz="2000"/>
              <a:t>Byggðaráðstefna </a:t>
            </a:r>
            <a:r>
              <a:rPr lang="is-IS" sz="2000" dirty="0"/>
              <a:t>2. nóv. 2023</a:t>
            </a:r>
          </a:p>
        </p:txBody>
      </p:sp>
    </p:spTree>
    <p:extLst>
      <p:ext uri="{BB962C8B-B14F-4D97-AF65-F5344CB8AC3E}">
        <p14:creationId xmlns:p14="http://schemas.microsoft.com/office/powerpoint/2010/main" val="122824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4A59-5381-D90B-D00A-4C5DE393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251"/>
            <a:ext cx="10515600" cy="4150172"/>
          </a:xfrm>
        </p:spPr>
        <p:txBody>
          <a:bodyPr/>
          <a:lstStyle/>
          <a:p>
            <a:pPr marL="0" indent="0">
              <a:buNone/>
            </a:pPr>
            <a:r>
              <a:rPr lang="en-IS" dirty="0"/>
              <a:t>Samstarf okkar Vífils, sálfræðings og hagfræðings</a:t>
            </a:r>
          </a:p>
        </p:txBody>
      </p:sp>
      <p:pic>
        <p:nvPicPr>
          <p:cNvPr id="5122" name="Picture 2" descr="Elephant Penguin Meme Blank Meme Template | Penguin meme, Family guy meme,  Meme template">
            <a:extLst>
              <a:ext uri="{FF2B5EF4-FFF2-40B4-BE49-F238E27FC236}">
                <a16:creationId xmlns:a16="http://schemas.microsoft.com/office/drawing/2014/main" id="{16AE6CDC-0BC4-6613-9225-D5A1D971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01" y="2462163"/>
            <a:ext cx="4365355" cy="32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rgur er knár þótt hann sé smár">
            <a:extLst>
              <a:ext uri="{FF2B5EF4-FFF2-40B4-BE49-F238E27FC236}">
                <a16:creationId xmlns:a16="http://schemas.microsoft.com/office/drawing/2014/main" id="{9191FBA7-66AF-B3AE-5CB0-A2C575A5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37" y="1852490"/>
            <a:ext cx="1315910" cy="19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jarki Þór Grönfeldt Gunnarsson —">
            <a:extLst>
              <a:ext uri="{FF2B5EF4-FFF2-40B4-BE49-F238E27FC236}">
                <a16:creationId xmlns:a16="http://schemas.microsoft.com/office/drawing/2014/main" id="{3D8D1E3B-0FF3-A0F0-94AF-4AA016DF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852490"/>
            <a:ext cx="1762073" cy="1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creasing community awareness of the value of psychology skills — Psych  Learning Curve">
            <a:extLst>
              <a:ext uri="{FF2B5EF4-FFF2-40B4-BE49-F238E27FC236}">
                <a16:creationId xmlns:a16="http://schemas.microsoft.com/office/drawing/2014/main" id="{8F6852F2-A900-C007-509F-3CF2BFF3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8056"/>
            <a:ext cx="2280556" cy="12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CONOMIC LINE ICON LOGO VECTOR ILLUSTRATION 4572130 Vector Art at Vecteezy">
            <a:extLst>
              <a:ext uri="{FF2B5EF4-FFF2-40B4-BE49-F238E27FC236}">
                <a16:creationId xmlns:a16="http://schemas.microsoft.com/office/drawing/2014/main" id="{18C79546-83A8-F665-6170-FCD9A665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4" y="4102503"/>
            <a:ext cx="1628826" cy="16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F5D32-D55F-616D-83EE-735845551C57}"/>
              </a:ext>
            </a:extLst>
          </p:cNvPr>
          <p:cNvSpPr txBox="1"/>
          <p:nvPr/>
        </p:nvSpPr>
        <p:spPr>
          <a:xfrm>
            <a:off x="3493721" y="3283574"/>
            <a:ext cx="41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BA8C9-CD39-2729-9DF5-D4FB31FD5776}"/>
              </a:ext>
            </a:extLst>
          </p:cNvPr>
          <p:cNvSpPr txBox="1"/>
          <p:nvPr/>
        </p:nvSpPr>
        <p:spPr>
          <a:xfrm>
            <a:off x="6613225" y="3388860"/>
            <a:ext cx="41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1550-DB99-12DB-B952-A4B255D6C894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759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E788-F13A-2772-F8EB-69880B9D1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015" y="4758088"/>
            <a:ext cx="4400282" cy="741006"/>
          </a:xfrm>
        </p:spPr>
        <p:txBody>
          <a:bodyPr>
            <a:normAutofit fontScale="90000"/>
          </a:bodyPr>
          <a:lstStyle/>
          <a:p>
            <a:r>
              <a:rPr lang="is-IS" sz="4400" dirty="0"/>
              <a:t>Byggðabragur</a:t>
            </a:r>
            <a:br>
              <a:rPr lang="is-IS" dirty="0"/>
            </a:br>
            <a:br>
              <a:rPr lang="is-IS" dirty="0"/>
            </a:br>
            <a:r>
              <a:rPr lang="is-IS" sz="3100" dirty="0"/>
              <a:t>Hvernig er hægt að auka jákvæðan byggðabrag með aðferðafræði félags- og samfélagssálfræði?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D612A-95B1-4733-9DB7-BAE05E8EC139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4838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45E1-C45E-075A-6ED7-B219F7D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Byggðabragur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C9FC-2BBC-E384-4165-FFB226F38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is-IS" dirty="0"/>
              <a:t>Verkefni styrkt af Byggðarannsóknasjóði, Rannsóknasjóði Háskólans á Bifröst og unnið í samvinnu við Dalabyggð og SSV í gegnum sóknarverkefnið „Dalabyggð í sókn“.</a:t>
            </a:r>
          </a:p>
          <a:p>
            <a:endParaRPr lang="is-I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5EDC8A-C157-DCFB-04DA-5287F33E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1" y="3955521"/>
            <a:ext cx="296025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yggðastofnun">
            <a:extLst>
              <a:ext uri="{FF2B5EF4-FFF2-40B4-BE49-F238E27FC236}">
                <a16:creationId xmlns:a16="http://schemas.microsoft.com/office/drawing/2014/main" id="{FCE249DF-54CC-3620-0B47-0522AC03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1" y="334830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1.fundur sveitarstjórnar Dalabyggðar | Hagsmunir.is">
            <a:extLst>
              <a:ext uri="{FF2B5EF4-FFF2-40B4-BE49-F238E27FC236}">
                <a16:creationId xmlns:a16="http://schemas.microsoft.com/office/drawing/2014/main" id="{B8E0D6D7-F200-A635-BADF-98A4D6B4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13" y="3275111"/>
            <a:ext cx="3203973" cy="2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E31FFC-9107-7EE2-D607-051D8074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8" y="3572434"/>
            <a:ext cx="1960033" cy="20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BE5B2-4E17-6525-F5ED-B23492757090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3723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251-42AB-E695-5DE4-2A130BF6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Byggðabragur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6AE1-6AC6-0259-496B-44F6B8D2F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Jákvæður byggðabragur skilgreindur svipað og fyrirtækjabragur.</a:t>
            </a:r>
          </a:p>
          <a:p>
            <a:r>
              <a:rPr lang="is-IS" dirty="0"/>
              <a:t>Jákvæður byggðabragur ríkir í sveitarfélagi þar sem almenn ánægja er með sveitarfélagið, íbúum þykir þjónusta góð, þeir eru bjartsýnir á framtíðina og vilja halda áfram búsetu sinni á svæðinu. </a:t>
            </a:r>
          </a:p>
          <a:p>
            <a:r>
              <a:rPr lang="is-IS" dirty="0"/>
              <a:t>Jákvæður byggðabragur er hluti af aðdráttarafli samfélags.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AB3D6-5397-D243-B6E2-77E1F901DDCF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9024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5A94-3306-2CD3-BE74-3F930F9E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Aðdragandi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0786-8400-4D08-0A80-DD54FE875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S" dirty="0"/>
              <a:t>Margur er knár þó hann sé smár: Hvað útskýrir óvenju ólíka útkomu úr íbúakönnun nokkuð sambærilegra fámennra landsvæða eins og Dala og Austur og Vestur Húnavatnssýslna?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FB67F-EE4B-9EAC-5001-68568726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475890" cy="3659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E759F-2DA5-8D4C-E7CB-D5D85C113879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9366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8DEF-47CB-BCF9-51B0-734DAB51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Þrjú lík svæði – gerólíkur byggðabragur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5051A6-3465-B1F8-B2DC-DF7792626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0249"/>
              </p:ext>
            </p:extLst>
          </p:nvPr>
        </p:nvGraphicFramePr>
        <p:xfrm>
          <a:off x="6096000" y="1908809"/>
          <a:ext cx="5365794" cy="364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Vísindavefurinn: Hvað er embætti sýslumanns gamalt og hvað var yfirvaldið  kallað fyrir það?">
            <a:extLst>
              <a:ext uri="{FF2B5EF4-FFF2-40B4-BE49-F238E27FC236}">
                <a16:creationId xmlns:a16="http://schemas.microsoft.com/office/drawing/2014/main" id="{82A29494-9507-9472-0D08-0CC9EE926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12667" r="48030" b="46653"/>
          <a:stretch/>
        </p:blipFill>
        <p:spPr bwMode="auto">
          <a:xfrm>
            <a:off x="1185041" y="2135315"/>
            <a:ext cx="3654972" cy="31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B4637-830A-AAFE-6AE6-B2EB1110DF04}"/>
              </a:ext>
            </a:extLst>
          </p:cNvPr>
          <p:cNvSpPr txBox="1"/>
          <p:nvPr/>
        </p:nvSpPr>
        <p:spPr>
          <a:xfrm>
            <a:off x="5306782" y="1413689"/>
            <a:ext cx="688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Á heildina litið, hversu jákvætt eða neikvætt er viðhorf þitt til sveitarfélagsins sem þú býrð?</a:t>
            </a:r>
            <a:endParaRPr lang="is-I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F1138-D248-B846-3C5D-B2FF83B1BD83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5711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6CF2-F521-A396-2F6A-231B97AF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Hver er X-faktorinn?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514-ABED-456A-22CD-B1C8AFE19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0960"/>
            <a:ext cx="10197662" cy="4351338"/>
          </a:xfrm>
        </p:spPr>
        <p:txBody>
          <a:bodyPr>
            <a:normAutofit/>
          </a:bodyPr>
          <a:lstStyle/>
          <a:p>
            <a:r>
              <a:rPr lang="is-IS" dirty="0"/>
              <a:t>Ekki af gerandi niðurstaða, en nokkrar mögulegar útskýringar:</a:t>
            </a:r>
          </a:p>
          <a:p>
            <a:pPr lvl="1"/>
            <a:r>
              <a:rPr lang="is-IS" dirty="0"/>
              <a:t>Velheppnuð sameining í Húnaþingi vestra.</a:t>
            </a:r>
          </a:p>
          <a:p>
            <a:pPr lvl="1"/>
            <a:r>
              <a:rPr lang="is-IS" dirty="0"/>
              <a:t>Góð efnahagsleg staða kvenna í Húnaþingi vestra.</a:t>
            </a:r>
          </a:p>
          <a:p>
            <a:pPr lvl="1"/>
            <a:r>
              <a:rPr lang="is-IS" dirty="0"/>
              <a:t>Sterk fyrirtæki í eigu heimamanna í Húnaþingi vestra.</a:t>
            </a:r>
          </a:p>
          <a:p>
            <a:r>
              <a:rPr lang="is-IS" dirty="0"/>
              <a:t>Sambærilegir þættir ýttu undir neikvæðni í V-Hún og í hinum samfélögunum en þau viðhorf eru mun fátíðari. </a:t>
            </a:r>
          </a:p>
          <a:p>
            <a:r>
              <a:rPr lang="is-IS" dirty="0"/>
              <a:t>Áherslurnar voru mun meiri á jákvæða þætti og tíðni þeirra meiri í V-Hún.</a:t>
            </a:r>
          </a:p>
          <a:p>
            <a:r>
              <a:rPr lang="is-IS" dirty="0"/>
              <a:t>Af hverju?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24D72-E9AD-BB13-234B-3C500289DE1D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1366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5CA6-4CC5-2D03-D96E-054DDFF3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Hugarfar og huglægir þættir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1EC6-4298-DC07-F4E9-29C47366D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305801" cy="4351338"/>
          </a:xfrm>
        </p:spPr>
        <p:txBody>
          <a:bodyPr/>
          <a:lstStyle/>
          <a:p>
            <a:r>
              <a:rPr lang="is-IS" dirty="0"/>
              <a:t>Munurinn er að stórum hluta huglægs eðlis, því felast mörg tækifæri sem í því að vinna með afstöðu íbúanna. </a:t>
            </a:r>
          </a:p>
          <a:p>
            <a:r>
              <a:rPr lang="is-IS" dirty="0"/>
              <a:t>Ef ekki er unnið með hugarfarið þá tekur langan tíma að bæta ástandið þó að innviðir séu byggðir upp og atvinnutækifærum fjölgað. </a:t>
            </a:r>
          </a:p>
          <a:p>
            <a:endParaRPr lang="en-IS" dirty="0"/>
          </a:p>
        </p:txBody>
      </p:sp>
      <p:pic>
        <p:nvPicPr>
          <p:cNvPr id="6146" name="Picture 2" descr="How Do I See Myself? A Reflection | Funny animals, Funny animal pictures,  Cute cats">
            <a:extLst>
              <a:ext uri="{FF2B5EF4-FFF2-40B4-BE49-F238E27FC236}">
                <a16:creationId xmlns:a16="http://schemas.microsoft.com/office/drawing/2014/main" id="{98C1FD04-41FD-7785-8B1B-28BDB9CE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28" y="1825625"/>
            <a:ext cx="2513838" cy="3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D4C57-10CC-34A2-905A-EAC102D98AE4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8400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135E-534E-347A-2D84-857CE937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Samfélags- og félagssálfræði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3291-B155-23BE-9629-CB15CE50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Leitað í smiðju sálfræðinnar sem verkfæri í byggðaþróun, líklega í fyrsta sinn á Íslandi.</a:t>
            </a:r>
          </a:p>
          <a:p>
            <a:r>
              <a:rPr lang="is-IS" dirty="0"/>
              <a:t>Markmiðið er að kanna hvaða sálfræðilegu þættir geti valdið þessu ólíka hugarfari í sambærilegum samfélögum.</a:t>
            </a:r>
          </a:p>
          <a:p>
            <a:r>
              <a:rPr lang="is-IS" dirty="0"/>
              <a:t>Lokaafurðir verði hagnýt handbók fyrir sveitarfélög og birtingar í erlendum tímaritum.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F7424-B80C-EF6C-D6FD-B1EE22D85DFC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5392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FB8B-67CF-7B61-9B0B-3F361C31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23" y="485489"/>
            <a:ext cx="7215554" cy="1264281"/>
          </a:xfrm>
        </p:spPr>
        <p:txBody>
          <a:bodyPr/>
          <a:lstStyle/>
          <a:p>
            <a:r>
              <a:rPr lang="is-IS" dirty="0"/>
              <a:t>En hvaða huglægu þættir?</a:t>
            </a:r>
          </a:p>
        </p:txBody>
      </p:sp>
      <p:pic>
        <p:nvPicPr>
          <p:cNvPr id="4" name="Picture 4" descr="Increasing community awareness of the value of psychology skills — Psych  Learning Curve">
            <a:extLst>
              <a:ext uri="{FF2B5EF4-FFF2-40B4-BE49-F238E27FC236}">
                <a16:creationId xmlns:a16="http://schemas.microsoft.com/office/drawing/2014/main" id="{232D2E7B-8DB2-0D43-A5B1-D2E8CCDF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3" y="1749770"/>
            <a:ext cx="7215554" cy="40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0B7F6-F97C-9970-8D41-D873880F60BB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5947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6004-A4D5-00A3-E0E8-0EF0A754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Örstutt um mig...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E469-5CF0-32C5-5529-E091EC9D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79933" cy="4150172"/>
          </a:xfrm>
        </p:spPr>
        <p:txBody>
          <a:bodyPr/>
          <a:lstStyle/>
          <a:p>
            <a:r>
              <a:rPr lang="is-IS" dirty="0"/>
              <a:t>PhD í stjórnmálasálfræði frá University of Kent.</a:t>
            </a:r>
          </a:p>
          <a:p>
            <a:pPr lvl="1"/>
            <a:r>
              <a:rPr lang="is-IS" dirty="0"/>
              <a:t>Bakgrunnur í félagssálfræði og tölfræði félagsvísinda.</a:t>
            </a:r>
          </a:p>
          <a:p>
            <a:r>
              <a:rPr lang="is-IS" dirty="0"/>
              <a:t>Hef unnið í rannsóknum í byggða- og sveitarstjórnarmálum við Rannsóknasetur Háskólans á Bifröst síðan í ágúst 2022. </a:t>
            </a:r>
          </a:p>
          <a:p>
            <a:r>
              <a:rPr lang="is-IS" dirty="0"/>
              <a:t>Eitt aðalviðfangsefnið: Aðdráttarafl sveitarfélaga.</a:t>
            </a:r>
          </a:p>
          <a:p>
            <a:endParaRPr lang="is-IS" dirty="0"/>
          </a:p>
        </p:txBody>
      </p:sp>
      <p:pic>
        <p:nvPicPr>
          <p:cNvPr id="4" name="Picture 3" descr="Bjarki Þór Grönfeldt Gunnarsson —">
            <a:extLst>
              <a:ext uri="{FF2B5EF4-FFF2-40B4-BE49-F238E27FC236}">
                <a16:creationId xmlns:a16="http://schemas.microsoft.com/office/drawing/2014/main" id="{7195E101-A242-F36C-C86C-175F8510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91" y="1317625"/>
            <a:ext cx="1762073" cy="1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0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721-4504-4A82-6D8C-7E26AB36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Maður er manns gaman – mikilvægi félagslegra hópa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0FE0-4C21-0805-4AFD-13832447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2333" cy="4150172"/>
          </a:xfrm>
        </p:spPr>
        <p:txBody>
          <a:bodyPr>
            <a:normAutofit fontScale="92500"/>
          </a:bodyPr>
          <a:lstStyle/>
          <a:p>
            <a:r>
              <a:rPr lang="is-IS" dirty="0"/>
              <a:t>Félagslegir hópar sem við tilheyrum skipta okkur miklu máli sálfræðilega – og nærsamfélagið ekki síst.</a:t>
            </a:r>
          </a:p>
          <a:p>
            <a:r>
              <a:rPr lang="is-IS" dirty="0"/>
              <a:t>Okkar eigin sjálfsmynd er mótuð af þeim hópum sem eru okkur mikilvægir.</a:t>
            </a:r>
          </a:p>
          <a:p>
            <a:r>
              <a:rPr lang="is-IS" dirty="0"/>
              <a:t>Virk þátttaka í samfélaginu bætir líkamlega heilsu og andlega líðan (e. social cure).</a:t>
            </a:r>
          </a:p>
          <a:p>
            <a:r>
              <a:rPr lang="is-IS" dirty="0"/>
              <a:t>Minningar sem við myndum eru öflugt verkfæri.</a:t>
            </a:r>
          </a:p>
          <a:p>
            <a:endParaRPr lang="is-IS" dirty="0"/>
          </a:p>
        </p:txBody>
      </p:sp>
      <p:pic>
        <p:nvPicPr>
          <p:cNvPr id="2052" name="Picture 4" descr="Social Identity Theory - Practical Psychology">
            <a:extLst>
              <a:ext uri="{FF2B5EF4-FFF2-40B4-BE49-F238E27FC236}">
                <a16:creationId xmlns:a16="http://schemas.microsoft.com/office/drawing/2014/main" id="{038BDFC3-9641-08B8-E6F0-4AB07B37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85" y="1629406"/>
            <a:ext cx="479401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7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ABE6-3659-D837-6ADE-52548D3A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Sameiginleg nostalgía – hlýjar minningar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821B-1010-AAE1-5D5F-C022E7CAB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Nostalgía er tilfinning sem hægt er að lýsa sem hlýrri hugsun um jákvætt atvik úr fortíðinni. </a:t>
            </a:r>
          </a:p>
          <a:p>
            <a:pPr lvl="1"/>
            <a:r>
              <a:rPr lang="is-IS" dirty="0"/>
              <a:t>Nostalgía hefur verið þýdd á íslensku sem „fortíðarþrá“, sem hefur neikvæðar tengingar. Nostalgía í því samhengi sem er átt við hér þýðir hlý minning. </a:t>
            </a:r>
          </a:p>
          <a:p>
            <a:r>
              <a:rPr lang="is-IS" dirty="0"/>
              <a:t>Sameiginleg nostalgía felur í sér hlýja og jákvæða minningu um viðburð sem maður deildi með öðrum úr sama félagslega hópi.</a:t>
            </a:r>
          </a:p>
          <a:p>
            <a:r>
              <a:rPr lang="is-IS" dirty="0"/>
              <a:t>Rannsóknir sýna að sameiginleg nostalgía:</a:t>
            </a:r>
          </a:p>
          <a:p>
            <a:pPr lvl="1"/>
            <a:r>
              <a:rPr lang="is-IS" dirty="0"/>
              <a:t>Ýtir undir jákvæðni í garð samfélagsins</a:t>
            </a:r>
          </a:p>
          <a:p>
            <a:pPr lvl="1"/>
            <a:r>
              <a:rPr lang="is-IS" dirty="0"/>
              <a:t>Eykur áhuga á félagslegum samskiptum</a:t>
            </a:r>
          </a:p>
          <a:p>
            <a:pPr lvl="1"/>
            <a:r>
              <a:rPr lang="is-IS" dirty="0"/>
              <a:t>Eykur sameiginlegt sjálfstraust </a:t>
            </a:r>
          </a:p>
          <a:p>
            <a:r>
              <a:rPr lang="is-IS" b="1" dirty="0"/>
              <a:t>Tilraun framkvæmd. </a:t>
            </a:r>
          </a:p>
          <a:p>
            <a:endParaRPr lang="is-IS" dirty="0"/>
          </a:p>
        </p:txBody>
      </p:sp>
      <p:pic>
        <p:nvPicPr>
          <p:cNvPr id="2050" name="Picture 2" descr="1960s Man Hand To Face Funny Facial Photograph by Vintage Images - Pixels">
            <a:extLst>
              <a:ext uri="{FF2B5EF4-FFF2-40B4-BE49-F238E27FC236}">
                <a16:creationId xmlns:a16="http://schemas.microsoft.com/office/drawing/2014/main" id="{D3C838E8-22E3-4D76-96BA-163A50DC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45" y="4275483"/>
            <a:ext cx="1493959" cy="1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77809-0218-7203-932C-489018C55BA2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4437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6152-6C45-3C0A-26F1-0F9A81D8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Inngildandi minningar – ekki útilokandi!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C3F4-C12D-61A1-B171-5D452582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088" cy="4150172"/>
          </a:xfrm>
        </p:spPr>
        <p:txBody>
          <a:bodyPr>
            <a:normAutofit/>
          </a:bodyPr>
          <a:lstStyle/>
          <a:p>
            <a:r>
              <a:rPr lang="is-IS" dirty="0"/>
              <a:t>Innihald minninga skiptir máli.</a:t>
            </a:r>
          </a:p>
          <a:p>
            <a:r>
              <a:rPr lang="is-IS" dirty="0"/>
              <a:t>Hlýjar minningar eru ekki með „síðasta söludag“.</a:t>
            </a:r>
          </a:p>
          <a:p>
            <a:r>
              <a:rPr lang="is-IS" dirty="0"/>
              <a:t>Eru jafngildar hvort sem þær urðu til í fyrra eða fyrir 30 árum.</a:t>
            </a:r>
          </a:p>
          <a:p>
            <a:r>
              <a:rPr lang="is-IS" dirty="0"/>
              <a:t>Í góðu samfélagi þarf öllum að vera boðið að vera með. </a:t>
            </a:r>
          </a:p>
        </p:txBody>
      </p:sp>
      <p:pic>
        <p:nvPicPr>
          <p:cNvPr id="1026" name="Picture 2" descr="Diversity and Inclusion | Australian Public Service Academy">
            <a:extLst>
              <a:ext uri="{FF2B5EF4-FFF2-40B4-BE49-F238E27FC236}">
                <a16:creationId xmlns:a16="http://schemas.microsoft.com/office/drawing/2014/main" id="{5692309C-894F-AED0-2738-D8F9B8BF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88" y="2004177"/>
            <a:ext cx="5373512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EBE-C3CE-39C8-6325-37C1A934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/>
              <a:t>Hafðu samband!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88E7-9500-D54D-94BA-4B9BD5468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846"/>
            <a:ext cx="5181600" cy="1768913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Bjarki Þór Grönfeldt</a:t>
            </a:r>
          </a:p>
          <a:p>
            <a:pPr marL="0" indent="0">
              <a:buNone/>
            </a:pPr>
            <a:r>
              <a:rPr lang="is-IS" sz="2000" dirty="0"/>
              <a:t>bjarkig@bifrost.is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8CCC-80B6-F9DE-5E25-2E271C68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2786" y="2042846"/>
            <a:ext cx="3761014" cy="1973865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Vífill Karlsson</a:t>
            </a:r>
          </a:p>
          <a:p>
            <a:pPr marL="0" indent="0">
              <a:buNone/>
            </a:pPr>
            <a:r>
              <a:rPr lang="is-IS" sz="2000" dirty="0"/>
              <a:t>vifill@ssv.is</a:t>
            </a:r>
          </a:p>
        </p:txBody>
      </p:sp>
      <p:pic>
        <p:nvPicPr>
          <p:cNvPr id="3074" name="Picture 2" descr="Margur er knár þótt hann sé smár">
            <a:extLst>
              <a:ext uri="{FF2B5EF4-FFF2-40B4-BE49-F238E27FC236}">
                <a16:creationId xmlns:a16="http://schemas.microsoft.com/office/drawing/2014/main" id="{C3B5AE28-0574-8CE4-90E4-15FA580E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90" y="2042846"/>
            <a:ext cx="1315910" cy="19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jarki Þór Grönfeldt Gunnarsson —">
            <a:extLst>
              <a:ext uri="{FF2B5EF4-FFF2-40B4-BE49-F238E27FC236}">
                <a16:creationId xmlns:a16="http://schemas.microsoft.com/office/drawing/2014/main" id="{29B20C21-575A-EDE8-D86B-D4811000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60" y="2011343"/>
            <a:ext cx="1762073" cy="1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757AA5-1A89-E0BB-28B8-B2765FE85A4E}"/>
              </a:ext>
            </a:extLst>
          </p:cNvPr>
          <p:cNvSpPr txBox="1">
            <a:spLocks/>
          </p:cNvSpPr>
          <p:nvPr/>
        </p:nvSpPr>
        <p:spPr>
          <a:xfrm>
            <a:off x="762000" y="47508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F6060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s-IS" dirty="0"/>
              <a:t>Rannsóknasetur í byggða- og sveitarstjórnarmálum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A0354-98DF-3DA8-05CC-ACBF8ED8E84A}"/>
              </a:ext>
            </a:extLst>
          </p:cNvPr>
          <p:cNvSpPr txBox="1"/>
          <p:nvPr/>
        </p:nvSpPr>
        <p:spPr>
          <a:xfrm>
            <a:off x="11800998" y="370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298717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ABB0-F467-77B9-4206-91D18932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Heimildir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37C1-0130-58CA-9DDC-4D3390A02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IS" dirty="0"/>
              <a:t>Wildschut </a:t>
            </a:r>
          </a:p>
          <a:p>
            <a:r>
              <a:rPr lang="is-IS" dirty="0"/>
              <a:t>Niedomysl, 2010</a:t>
            </a:r>
          </a:p>
          <a:p>
            <a:r>
              <a:rPr lang="is-IS" dirty="0"/>
              <a:t>(Vífill Karlsson og Kolfinna Jóhannesdóttir, 2010).</a:t>
            </a:r>
          </a:p>
          <a:p>
            <a:r>
              <a:rPr lang="is-IS" dirty="0"/>
              <a:t>Vífill Karlsson 2021</a:t>
            </a:r>
          </a:p>
          <a:p>
            <a:r>
              <a:rPr lang="is-IS" dirty="0"/>
              <a:t>VK og BÞG 2022/3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7926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E9EF-FD9C-5343-BBB1-1264DEDF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Aðdráttarafl sveitarfélaga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2E633-4CCC-5E2E-F20A-EFD4D0A0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Samtök sveitarfélaga á Vesturlandi frumkvöðlar í rannsóknum og hagnýtri vinnu í tengslum við aðdráttarafl – nú í samstarfi við Rannsóknasetur í byggða- og sveitarstjórnarmálum við Háskólann á Bifröst.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F76B0-1F76-3373-9524-9CAD329D0B8A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2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5E79EFB-2941-1768-106E-7751C002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91" y="4976663"/>
            <a:ext cx="8277618" cy="9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1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EE71-7C9A-1DD9-BB3D-AEAF4A8C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 aðdráttarafl (e. attractiveness)?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F5C1-1B8A-7726-5E42-14BE37D24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Aðdráttarafl er skilgreint sem staðbundnir þættir sem gera svæði að eftirsóttum búsetuvalkostum. </a:t>
            </a:r>
          </a:p>
          <a:p>
            <a:r>
              <a:rPr lang="is-IS" dirty="0"/>
              <a:t>Aðdráttarafl er gjarnan falið í skynvirði staðar (enska: amenity value), það eru gæði sem auka velferð og ánægju íbúa án þess að beinlínis greitt sé markaðsvirði fyrir. </a:t>
            </a:r>
          </a:p>
          <a:p>
            <a:r>
              <a:rPr lang="is-IS" dirty="0"/>
              <a:t>Dæmi: Náttúrugæði, ókeypis þjónusta, </a:t>
            </a:r>
            <a:r>
              <a:rPr lang="is-IS" b="1" dirty="0"/>
              <a:t>félagslíf</a:t>
            </a:r>
            <a:r>
              <a:rPr lang="is-IS" dirty="0"/>
              <a:t> og </a:t>
            </a:r>
            <a:r>
              <a:rPr lang="is-IS" b="1" dirty="0"/>
              <a:t>menning</a:t>
            </a:r>
            <a:r>
              <a:rPr lang="is-I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E8993-C602-3163-1903-83302523BD04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985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A848-7374-5A6B-9FD6-DB5DFB9D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Aðdráttarafl sveitarfélaga:</a:t>
            </a:r>
            <a:br>
              <a:rPr lang="is-IS" dirty="0"/>
            </a:br>
            <a:r>
              <a:rPr lang="is-IS" dirty="0"/>
              <a:t>Verkfærakista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9535-3649-05B8-B622-B4EC909E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0914" cy="4150172"/>
          </a:xfrm>
        </p:spPr>
        <p:txBody>
          <a:bodyPr/>
          <a:lstStyle/>
          <a:p>
            <a:r>
              <a:rPr lang="is-IS" dirty="0"/>
              <a:t>Kom út í ágúst 2023.</a:t>
            </a:r>
          </a:p>
          <a:p>
            <a:r>
              <a:rPr lang="is-IS" dirty="0"/>
              <a:t>Samantekt á íslenskum og erlendum rannsóknum og dæmum frá Norðurlöndum úr skýrslu Nordregio frá 2020. </a:t>
            </a: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89533-388B-8BD8-2AB9-3CE8F54A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13" y="489857"/>
            <a:ext cx="3590628" cy="4653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1FBAF-BF59-05D2-B464-5A354F8B6661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214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A848-7374-5A6B-9FD6-DB5DFB9D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Aðdráttarafl sveitarfélaga:</a:t>
            </a:r>
            <a:br>
              <a:rPr lang="is-IS" dirty="0"/>
            </a:br>
            <a:r>
              <a:rPr lang="is-IS" dirty="0"/>
              <a:t>Verkfærakista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9535-3649-05B8-B622-B4EC909E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0914" cy="4150172"/>
          </a:xfrm>
        </p:spPr>
        <p:txBody>
          <a:bodyPr/>
          <a:lstStyle/>
          <a:p>
            <a:r>
              <a:rPr lang="is-IS" dirty="0"/>
              <a:t>Fjöldi mögulegra aðgerða sem henta ólíkum sveitarfélögum. Dæmi:</a:t>
            </a:r>
          </a:p>
          <a:p>
            <a:pPr lvl="1"/>
            <a:r>
              <a:rPr lang="is-IS" dirty="0"/>
              <a:t>Unnið sérstaklega með staðaranda og ytri ímynd í kjölfarið.</a:t>
            </a:r>
          </a:p>
          <a:p>
            <a:pPr lvl="1"/>
            <a:r>
              <a:rPr lang="is-IS" dirty="0"/>
              <a:t>Aðgerðir til að laða ungt fólk aftur heim. </a:t>
            </a:r>
          </a:p>
          <a:p>
            <a:pPr lvl="1"/>
            <a:r>
              <a:rPr lang="is-IS" dirty="0"/>
              <a:t>Sóknaráætlanir unnar með og af almenningi. </a:t>
            </a:r>
          </a:p>
          <a:p>
            <a:pPr lvl="1"/>
            <a:r>
              <a:rPr lang="is-IS" dirty="0"/>
              <a:t>Unnið með núverandi styrkleika staða og markaðssetning byggð á þeim. </a:t>
            </a:r>
          </a:p>
          <a:p>
            <a:pPr lvl="1"/>
            <a:r>
              <a:rPr lang="is-IS" dirty="0"/>
              <a:t>Bætt ásýnd.</a:t>
            </a:r>
          </a:p>
          <a:p>
            <a:pPr lvl="1"/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89533-388B-8BD8-2AB9-3CE8F54A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13" y="489857"/>
            <a:ext cx="3590628" cy="4653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AEACA-145E-D212-34EE-9C1000597E6F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979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6EB5-E9B1-98FD-F5D9-5BDAE892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264281"/>
          </a:xfrm>
        </p:spPr>
        <p:txBody>
          <a:bodyPr/>
          <a:lstStyle/>
          <a:p>
            <a:r>
              <a:rPr lang="is-IS" dirty="0"/>
              <a:t>Áhugavert dæmi: Vágur í Færeyjum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8C96-E644-1B75-6AF8-BCDB455D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7886210" cy="4754033"/>
          </a:xfrm>
        </p:spPr>
        <p:txBody>
          <a:bodyPr>
            <a:normAutofit lnSpcReduction="10000"/>
          </a:bodyPr>
          <a:lstStyle/>
          <a:p>
            <a:r>
              <a:rPr lang="is-IS" dirty="0"/>
              <a:t>Mikillni hnignun snúið við.</a:t>
            </a:r>
          </a:p>
          <a:p>
            <a:r>
              <a:rPr lang="is-IS" dirty="0"/>
              <a:t>Neikvæð umræða: Allar fréttir um fólksfækkun, atvinnuleysi, deilur í samfélaginu og neikvæð sjálfsmynd íbúa. </a:t>
            </a:r>
          </a:p>
          <a:p>
            <a:r>
              <a:rPr lang="is-IS" dirty="0"/>
              <a:t>Árið 2012 tekin meðvituð ákvörðun um að snúa ferlinu við með því að kalla íbúa að borðinu og fá svör við fjórum spurningum: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dirty="0"/>
              <a:t>Hvert eigum við að stefna í framtíðinni?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dirty="0"/>
              <a:t>Hvaða gildi eru okkur mikilvæg?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dirty="0"/>
              <a:t>Hvernig náum við að byggja staðarandann upp aftur?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dirty="0"/>
              <a:t>Hvernig getum við umbreytt vanmætti yfir í stolt?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F34F4-44AF-342A-BF07-0B553F7F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16" y="1409700"/>
            <a:ext cx="2066165" cy="270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46DF9-0339-C3A6-681F-0812C42D8B73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219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8C1E-8604-D376-4D28-F291EB7A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Áhugavert dæmi: Vágur í Færeyjum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37F6-D3AC-09CD-839A-512C3BC2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91" y="1825625"/>
            <a:ext cx="10515600" cy="4150172"/>
          </a:xfrm>
        </p:spPr>
        <p:txBody>
          <a:bodyPr>
            <a:normAutofit lnSpcReduction="10000"/>
          </a:bodyPr>
          <a:lstStyle/>
          <a:p>
            <a:r>
              <a:rPr lang="is-IS" dirty="0"/>
              <a:t>Hugmyndafræði:</a:t>
            </a:r>
          </a:p>
          <a:p>
            <a:pPr lvl="1"/>
            <a:r>
              <a:rPr lang="is-IS" dirty="0"/>
              <a:t>Jákvæð </a:t>
            </a:r>
            <a:r>
              <a:rPr lang="is-IS" b="1" dirty="0"/>
              <a:t>ytri</a:t>
            </a:r>
            <a:r>
              <a:rPr lang="is-IS" dirty="0"/>
              <a:t> ímynd næst ekki fyrr en náðst hefur jákvæð </a:t>
            </a:r>
            <a:r>
              <a:rPr lang="is-IS" b="1" dirty="0"/>
              <a:t>innri</a:t>
            </a:r>
            <a:r>
              <a:rPr lang="is-IS" dirty="0"/>
              <a:t> ímynd. </a:t>
            </a:r>
          </a:p>
          <a:p>
            <a:pPr lvl="1"/>
            <a:r>
              <a:rPr lang="is-IS" dirty="0"/>
              <a:t>Byrjað á „litlu“ hlutunum: </a:t>
            </a:r>
          </a:p>
          <a:p>
            <a:pPr lvl="2"/>
            <a:r>
              <a:rPr lang="is-IS" dirty="0"/>
              <a:t>Stórbætt viðhald húsa, íbúar stoltir af snyrtilegri aðkomu.</a:t>
            </a:r>
          </a:p>
          <a:p>
            <a:pPr lvl="2"/>
            <a:r>
              <a:rPr lang="is-IS" dirty="0"/>
              <a:t>Sameiginlegar minningar búnar til með minni viðburðum.</a:t>
            </a:r>
          </a:p>
          <a:p>
            <a:pPr lvl="3"/>
            <a:r>
              <a:rPr lang="is-IS" dirty="0"/>
              <a:t>Dæmi: Sameiginlegir morgunverðir, hreinsunardagar, brennur.</a:t>
            </a:r>
          </a:p>
          <a:p>
            <a:pPr lvl="1"/>
            <a:r>
              <a:rPr lang="is-IS" dirty="0"/>
              <a:t>Í kjölfarið í átak til að bæta ytri ímynd:</a:t>
            </a:r>
          </a:p>
          <a:p>
            <a:pPr lvl="2"/>
            <a:r>
              <a:rPr lang="is-IS" dirty="0"/>
              <a:t>Jákvæð fréttatilkynning send út í tvisvar í mánuði. </a:t>
            </a:r>
          </a:p>
          <a:p>
            <a:pPr lvl="2"/>
            <a:r>
              <a:rPr lang="is-IS" dirty="0"/>
              <a:t>Fréttirnar halda áfram að birtast og virðast hafa seitlað í huga hins almenna Færeyings – sem nú hefur jákvæða ímynd af Vági.</a:t>
            </a:r>
          </a:p>
          <a:p>
            <a:pPr lvl="1"/>
            <a:r>
              <a:rPr lang="is-IS" dirty="0"/>
              <a:t>Íþróttalýðháskóli settur á laggirnar 2016 sem hefur laðað að ungt fólk og bætt ímyndina enn fremur. 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9C96B102-7937-F803-64A6-F4841691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77" y="2611762"/>
            <a:ext cx="2733371" cy="18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9C4A3-4DF2-8C64-48E5-2506D30EEA0D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75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C858-8754-51ED-83C1-C159D59F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Íslenskar rannsóknir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C636-E4F4-27E6-19E9-B9AE0BE36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Fámennir og fjarlægir staðir (frá miðju) geta laðað sérstaklega að nýja íbúa sem leggja áherslu á </a:t>
            </a:r>
            <a:r>
              <a:rPr lang="is-IS" b="1" dirty="0"/>
              <a:t>fjölbreytta náttúru og kyrrð</a:t>
            </a:r>
            <a:r>
              <a:rPr lang="is-IS" dirty="0"/>
              <a:t>.</a:t>
            </a:r>
          </a:p>
          <a:p>
            <a:r>
              <a:rPr lang="is-IS" dirty="0"/>
              <a:t>Fámennir staðir, óháð því hvort þeir voru nálægir eða fjarlægir, höfðu samkeppnisforskot í þáttum sem tengjast </a:t>
            </a:r>
            <a:r>
              <a:rPr lang="is-IS" b="1" dirty="0"/>
              <a:t>umhverfismálum almennt</a:t>
            </a:r>
            <a:r>
              <a:rPr lang="is-IS" dirty="0"/>
              <a:t> en sérstaklega hvað varðar loftgæði, ásýnd bæja og sveita ásamt almennri umgengni.</a:t>
            </a:r>
          </a:p>
          <a:p>
            <a:r>
              <a:rPr lang="is-IS" noProof="0" dirty="0"/>
              <a:t>Allir fjarlægir staðir, óháð stærð, höfðu samkeppnisforskot hvað varðar </a:t>
            </a:r>
            <a:r>
              <a:rPr lang="is-IS" b="1" u="sng" noProof="0" dirty="0"/>
              <a:t>gott</a:t>
            </a:r>
            <a:r>
              <a:rPr lang="is-IS" u="sng" noProof="0" dirty="0"/>
              <a:t> </a:t>
            </a:r>
            <a:r>
              <a:rPr lang="is-IS" b="1" u="sng" noProof="0" dirty="0"/>
              <a:t>mannlíf</a:t>
            </a:r>
            <a:r>
              <a:rPr lang="is-IS" noProof="0" dirty="0"/>
              <a:t>.</a:t>
            </a:r>
          </a:p>
          <a:p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05B4-C15A-5C65-024C-E3B5B6A5F205}"/>
              </a:ext>
            </a:extLst>
          </p:cNvPr>
          <p:cNvSpPr txBox="1"/>
          <p:nvPr/>
        </p:nvSpPr>
        <p:spPr>
          <a:xfrm>
            <a:off x="11800998" y="370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7145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1182</Words>
  <Application>Microsoft Office PowerPoint</Application>
  <PresentationFormat>Widescreen</PresentationFormat>
  <Paragraphs>140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Futura PT Book</vt:lpstr>
      <vt:lpstr>Futura PT Demi</vt:lpstr>
      <vt:lpstr>Futura PT Medium</vt:lpstr>
      <vt:lpstr>Office Theme</vt:lpstr>
      <vt:lpstr>Félagssálfræði jákvæðs byggðabrags: Eru sveitarfélög hluti af sjálfsmynd Íslendinga</vt:lpstr>
      <vt:lpstr>Örstutt um mig... </vt:lpstr>
      <vt:lpstr>Aðdráttarafl sveitarfélaga</vt:lpstr>
      <vt:lpstr>Hvað er aðdráttarafl (e. attractiveness)?</vt:lpstr>
      <vt:lpstr>Aðdráttarafl sveitarfélaga: Verkfærakista</vt:lpstr>
      <vt:lpstr>Aðdráttarafl sveitarfélaga: Verkfærakista</vt:lpstr>
      <vt:lpstr>Áhugavert dæmi: Vágur í Færeyjum</vt:lpstr>
      <vt:lpstr>Áhugavert dæmi: Vágur í Færeyjum</vt:lpstr>
      <vt:lpstr>Íslenskar rannsóknir</vt:lpstr>
      <vt:lpstr>PowerPoint Presentation</vt:lpstr>
      <vt:lpstr>Byggðabragur  Hvernig er hægt að auka jákvæðan byggðabrag með aðferðafræði félags- og samfélagssálfræði? </vt:lpstr>
      <vt:lpstr>Byggðabragur</vt:lpstr>
      <vt:lpstr>Byggðabragur</vt:lpstr>
      <vt:lpstr>Aðdragandi</vt:lpstr>
      <vt:lpstr>Þrjú lík svæði – gerólíkur byggðabragur</vt:lpstr>
      <vt:lpstr>Hver er X-faktorinn?</vt:lpstr>
      <vt:lpstr>Hugarfar og huglægir þættir</vt:lpstr>
      <vt:lpstr>Samfélags- og félagssálfræði</vt:lpstr>
      <vt:lpstr>En hvaða huglægu þættir?</vt:lpstr>
      <vt:lpstr>Maður er manns gaman – mikilvægi félagslegra hópa</vt:lpstr>
      <vt:lpstr>Sameiginleg nostalgía – hlýjar minningar</vt:lpstr>
      <vt:lpstr>Inngildandi minningar – ekki útilokandi!</vt:lpstr>
      <vt:lpstr>Hafðu samband!</vt:lpstr>
      <vt:lpstr>Heimildir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Einar Becker</dc:creator>
  <cp:lastModifiedBy>Hanna Dóra Björnsdóttir</cp:lastModifiedBy>
  <cp:revision>103</cp:revision>
  <dcterms:created xsi:type="dcterms:W3CDTF">2022-10-05T14:53:34Z</dcterms:created>
  <dcterms:modified xsi:type="dcterms:W3CDTF">2023-11-07T14:19:30Z</dcterms:modified>
</cp:coreProperties>
</file>